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99" r:id="rId5"/>
    <p:sldId id="316" r:id="rId6"/>
    <p:sldId id="324" r:id="rId7"/>
    <p:sldId id="311" r:id="rId8"/>
    <p:sldId id="325" r:id="rId9"/>
    <p:sldId id="326" r:id="rId10"/>
    <p:sldId id="327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DAD"/>
    <a:srgbClr val="0D78C9"/>
    <a:srgbClr val="024C84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>
      <p:cViewPr varScale="1">
        <p:scale>
          <a:sx n="115" d="100"/>
          <a:sy n="115" d="100"/>
        </p:scale>
        <p:origin x="318" y="10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664" y="-84"/>
      </p:cViewPr>
      <p:guideLst>
        <p:guide orient="horz" pos="2880"/>
        <p:guide pos="2160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053241F-7ED4-45AC-844C-15DB0D5F9CCD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ckground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67" y="1287"/>
            <a:ext cx="12209092" cy="6856713"/>
          </a:xfrm>
          <a:prstGeom prst="rect">
            <a:avLst/>
          </a:prstGeom>
        </p:spPr>
      </p:pic>
      <p:sp>
        <p:nvSpPr>
          <p:cNvPr id="21" name="Title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10363200" cy="18288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0363200" cy="987425"/>
          </a:xfrm>
        </p:spPr>
        <p:txBody>
          <a:bodyPr>
            <a:normAutofit/>
          </a:bodyPr>
          <a:lstStyle>
            <a:lvl1pPr marL="0" indent="0" algn="l">
              <a:buNone/>
              <a:defRPr sz="1604" b="0">
                <a:solidFill>
                  <a:schemeClr val="tx1"/>
                </a:solidFill>
              </a:defRPr>
            </a:lvl1pPr>
            <a:lvl2pPr marL="458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6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6" name="GrayLine"/>
          <p:cNvCxnSpPr/>
          <p:nvPr userDrawn="1"/>
        </p:nvCxnSpPr>
        <p:spPr>
          <a:xfrm>
            <a:off x="-4067" y="4376652"/>
            <a:ext cx="12209092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Logo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30730" y="141139"/>
            <a:ext cx="1620665" cy="320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609602" y="1600200"/>
            <a:ext cx="10769600" cy="464820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4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/>
          <p:cNvSpPr>
            <a:spLocks noGrp="1"/>
          </p:cNvSpPr>
          <p:nvPr>
            <p:ph type="title"/>
          </p:nvPr>
        </p:nvSpPr>
        <p:spPr>
          <a:xfrm>
            <a:off x="609600" y="457200"/>
            <a:ext cx="9448800" cy="990600"/>
          </a:xfrm>
        </p:spPr>
        <p:txBody>
          <a:bodyPr anchor="t" anchorCtr="0"/>
          <a:lstStyle>
            <a:lvl1pPr algn="l">
              <a:defRPr sz="2800" b="0" i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"/>
          <p:cNvSpPr>
            <a:spLocks noGrp="1"/>
          </p:cNvSpPr>
          <p:nvPr>
            <p:ph sz="half" idx="10" hasCustomPrompt="1"/>
          </p:nvPr>
        </p:nvSpPr>
        <p:spPr>
          <a:xfrm>
            <a:off x="609601" y="2819400"/>
            <a:ext cx="5080001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4"/>
            </a:lvl2pPr>
            <a:lvl3pPr>
              <a:buNone/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/>
              <a:t>Click to add b</a:t>
            </a:r>
            <a:r>
              <a:rPr lang="en-US" sz="1805" dirty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Head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600200"/>
            <a:ext cx="5080001" cy="838200"/>
          </a:xfrm>
        </p:spPr>
        <p:txBody>
          <a:bodyPr anchor="t"/>
          <a:lstStyle>
            <a:lvl1pPr marL="0" indent="0" algn="l">
              <a:buNone/>
              <a:defRPr sz="2000" b="0" i="0" baseline="0"/>
            </a:lvl1pPr>
          </a:lstStyle>
          <a:p>
            <a:pPr lvl="0"/>
            <a:r>
              <a:rPr lang="en-US" dirty="0"/>
              <a:t>Click to add headline</a:t>
            </a:r>
            <a:r>
              <a:rPr lang="en-US" sz="2005" b="1" dirty="0">
                <a:solidFill>
                  <a:prstClr val="black"/>
                </a:solidFill>
              </a:rPr>
              <a:t> providing value of feature</a:t>
            </a:r>
            <a:endParaRPr lang="en-US" dirty="0"/>
          </a:p>
        </p:txBody>
      </p:sp>
      <p:sp>
        <p:nvSpPr>
          <p:cNvPr id="14" name="ProductName"/>
          <p:cNvSpPr>
            <a:spLocks noGrp="1"/>
          </p:cNvSpPr>
          <p:nvPr>
            <p:ph type="body" sz="half" idx="12" hasCustomPrompt="1"/>
          </p:nvPr>
        </p:nvSpPr>
        <p:spPr>
          <a:xfrm>
            <a:off x="609602" y="6172200"/>
            <a:ext cx="5473700" cy="533400"/>
          </a:xfrm>
        </p:spPr>
        <p:txBody>
          <a:bodyPr anchor="b" anchorCtr="0"/>
          <a:lstStyle>
            <a:lvl1pPr marL="230761" indent="-229170">
              <a:buClrTx/>
              <a:buSzPct val="125000"/>
              <a:buFont typeface="Courier New" pitchFamily="49" charset="0"/>
              <a:buChar char="»"/>
              <a:defRPr sz="1604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 dirty="0"/>
              <a:t>Click to add </a:t>
            </a:r>
            <a:r>
              <a:rPr lang="en-US" sz="1604" dirty="0" err="1">
                <a:latin typeface="Courier New" pitchFamily="49" charset="0"/>
                <a:cs typeface="Courier New" pitchFamily="49" charset="0"/>
              </a:rPr>
              <a:t>product_example_name</a:t>
            </a:r>
            <a:r>
              <a:rPr lang="en-US" sz="1604" dirty="0">
                <a:latin typeface="Courier New" pitchFamily="49" charset="0"/>
                <a:cs typeface="Courier New" pitchFamily="49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63084" y="1914529"/>
            <a:ext cx="10363200" cy="1362075"/>
          </a:xfrm>
        </p:spPr>
        <p:txBody>
          <a:bodyPr anchor="t"/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Section Header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LeftContent"/>
          <p:cNvSpPr>
            <a:spLocks noGrp="1"/>
          </p:cNvSpPr>
          <p:nvPr>
            <p:ph sz="half" idx="1"/>
          </p:nvPr>
        </p:nvSpPr>
        <p:spPr>
          <a:xfrm>
            <a:off x="609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RightContent"/>
          <p:cNvSpPr>
            <a:spLocks noGrp="1"/>
          </p:cNvSpPr>
          <p:nvPr>
            <p:ph sz="half" idx="2"/>
          </p:nvPr>
        </p:nvSpPr>
        <p:spPr>
          <a:xfrm>
            <a:off x="6197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/>
          <p:cNvSpPr txBox="1">
            <a:spLocks noChangeArrowheads="1"/>
          </p:cNvSpPr>
          <p:nvPr userDrawn="1"/>
        </p:nvSpPr>
        <p:spPr bwMode="auto">
          <a:xfrm>
            <a:off x="607484" y="1600200"/>
            <a:ext cx="10765536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Edit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in Slide Master view to 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nter agenda items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 2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3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baseline="0" dirty="0">
                <a:latin typeface="Arial" pitchFamily="34" charset="0"/>
                <a:cs typeface="Arial" pitchFamily="34" charset="0"/>
              </a:rPr>
              <a:t>Bullet 4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"/>
          <p:cNvSpPr txBox="1">
            <a:spLocks noChangeArrowheads="1"/>
          </p:cNvSpPr>
          <p:nvPr userDrawn="1"/>
        </p:nvSpPr>
        <p:spPr bwMode="auto">
          <a:xfrm>
            <a:off x="607484" y="464695"/>
            <a:ext cx="107655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0" marR="0" indent="0" algn="l" defTabSz="916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Edit in Slide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Master view to e</a:t>
            </a: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nter agenda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title</a:t>
            </a:r>
            <a:endParaRPr lang="en-US" sz="2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09602" y="1600200"/>
            <a:ext cx="1076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SlideNumber"/>
          <p:cNvSpPr/>
          <p:nvPr/>
        </p:nvSpPr>
        <p:spPr>
          <a:xfrm>
            <a:off x="11582400" y="6484954"/>
            <a:ext cx="609600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3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3" b="1" dirty="0">
              <a:solidFill>
                <a:schemeClr val="tx2"/>
              </a:solidFill>
            </a:endParaRPr>
          </a:p>
        </p:txBody>
      </p:sp>
      <p:pic>
        <p:nvPicPr>
          <p:cNvPr id="12" name="Logo" descr="logo647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0679339" y="23675"/>
            <a:ext cx="1327516" cy="3602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Line"/>
          <p:cNvCxnSpPr/>
          <p:nvPr/>
        </p:nvCxnSpPr>
        <p:spPr>
          <a:xfrm rot="10800000" flipV="1">
            <a:off x="229170" y="176521"/>
            <a:ext cx="10297392" cy="211602"/>
          </a:xfrm>
          <a:prstGeom prst="bentConnector3">
            <a:avLst>
              <a:gd name="adj1" fmla="val 10001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</p:sldLayoutIdLst>
  <p:hf hdr="0" ftr="0" dt="0"/>
  <p:txStyles>
    <p:titleStyle>
      <a:lvl1pPr algn="l" defTabSz="916680" rtl="0" eaLnBrk="1" latinLnBrk="0" hangingPunct="1">
        <a:spcBef>
          <a:spcPct val="0"/>
        </a:spcBef>
        <a:buNone/>
        <a:defRPr sz="2800" b="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3755" indent="-343755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4802" indent="-286462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5850" indent="-229170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4190" indent="-229170" algn="l" defTabSz="916680" rtl="0" eaLnBrk="1" latinLnBrk="0" hangingPunct="1">
        <a:spcBef>
          <a:spcPct val="20000"/>
        </a:spcBef>
        <a:buFont typeface="Arial" pitchFamily="34" charset="0"/>
        <a:buNone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62531" indent="-229170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2087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21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55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589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4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68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02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36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70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04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38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672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38FD4-50C0-40DD-8377-C309D4E035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DDR5_DQ_Write_Protocol</a:t>
            </a:r>
            <a:r>
              <a:rPr lang="en-US" dirty="0"/>
              <a:t> (BIRD 147/201)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ABDDA-EB53-4091-8FDC-04AB984C1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752600" cy="987425"/>
          </a:xfrm>
        </p:spPr>
        <p:txBody>
          <a:bodyPr/>
          <a:lstStyle/>
          <a:p>
            <a:r>
              <a:rPr lang="en-US" dirty="0"/>
              <a:t>Walter Katz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0" y="3200399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IBIS-ATM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July 28, 2020</a:t>
            </a:r>
          </a:p>
        </p:txBody>
      </p:sp>
    </p:spTree>
    <p:extLst>
      <p:ext uri="{BB962C8B-B14F-4D97-AF65-F5344CB8AC3E}">
        <p14:creationId xmlns:p14="http://schemas.microsoft.com/office/powerpoint/2010/main" val="282590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4567-F620-4076-A562-0A4328C8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09600"/>
          </a:xfrm>
        </p:spPr>
        <p:txBody>
          <a:bodyPr/>
          <a:lstStyle/>
          <a:p>
            <a:pPr algn="ctr"/>
            <a:r>
              <a:rPr lang="en-US" dirty="0"/>
              <a:t>General BCI Flow (BIRD 147/201)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FB3-22DC-4C01-9F92-11E5F7467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2895600"/>
            <a:ext cx="10769600" cy="3505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Tx_Read</a:t>
            </a:r>
            <a:r>
              <a:rPr lang="en-US" dirty="0"/>
              <a:t> </a:t>
            </a:r>
            <a:r>
              <a:rPr lang="en-US" dirty="0" err="1"/>
              <a:t>BCI_Parameters_In</a:t>
            </a:r>
            <a:r>
              <a:rPr lang="en-US" dirty="0"/>
              <a:t> is Rx </a:t>
            </a:r>
            <a:r>
              <a:rPr lang="en-US" dirty="0" err="1"/>
              <a:t>BCI_Parameters_Out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Tx_Write</a:t>
            </a:r>
            <a:r>
              <a:rPr lang="en-US" dirty="0"/>
              <a:t> makes Tx </a:t>
            </a:r>
            <a:r>
              <a:rPr lang="en-US" dirty="0" err="1"/>
              <a:t>BCI_Parameters_Out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Rx_Read</a:t>
            </a:r>
            <a:r>
              <a:rPr lang="en-US" dirty="0"/>
              <a:t> </a:t>
            </a:r>
            <a:r>
              <a:rPr lang="en-US" dirty="0" err="1"/>
              <a:t>BCI_Parameters_In</a:t>
            </a:r>
            <a:r>
              <a:rPr lang="en-US" dirty="0"/>
              <a:t> is Tx </a:t>
            </a:r>
            <a:r>
              <a:rPr lang="en-US" dirty="0" err="1"/>
              <a:t>BCI_Parameters_Out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Rx_Write</a:t>
            </a:r>
            <a:r>
              <a:rPr lang="en-US" dirty="0"/>
              <a:t> makes Rx </a:t>
            </a:r>
            <a:r>
              <a:rPr lang="en-US" dirty="0" err="1"/>
              <a:t>BCI_Parameters_Out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BCI_State is still “Training” then go to Step 1 above.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(Note, BIRD 147 communications use file I/O, BIRD 201 communicates use  **</a:t>
            </a:r>
            <a:r>
              <a:rPr lang="en-US" dirty="0" err="1"/>
              <a:t>BCI_Parameters_Out</a:t>
            </a:r>
            <a:r>
              <a:rPr lang="en-US" dirty="0"/>
              <a:t>  and *</a:t>
            </a:r>
            <a:r>
              <a:rPr lang="en-US" dirty="0" err="1"/>
              <a:t>BCI_Parameters_In</a:t>
            </a:r>
            <a:r>
              <a:rPr lang="en-US" dirty="0"/>
              <a:t>)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C28F27-7BC4-4FF5-B632-3B0C8F729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437" y="1066800"/>
            <a:ext cx="90011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96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D607-CB8D-4183-8411-F4246FF0F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Am Proposing Two </a:t>
            </a:r>
            <a:r>
              <a:rPr lang="en-US" dirty="0" err="1"/>
              <a:t>DDR5_DQ_Write</a:t>
            </a:r>
            <a:r>
              <a:rPr lang="en-US" dirty="0"/>
              <a:t>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D21B3-6F19-4803-8F5E-890ACAD25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DDR5_DQ_Write_JEDEC</a:t>
            </a:r>
            <a:endParaRPr lang="en-US" dirty="0"/>
          </a:p>
          <a:p>
            <a:pPr lvl="1"/>
            <a:r>
              <a:rPr lang="en-US" dirty="0"/>
              <a:t>Tx communicates to Rx DFE tap indices, and requested BER</a:t>
            </a:r>
          </a:p>
          <a:p>
            <a:pPr lvl="1"/>
            <a:r>
              <a:rPr lang="en-US" dirty="0"/>
              <a:t>Rx communicates to Tx DFE tap indices used, DFE tap coeficients used and metrics from Rx </a:t>
            </a:r>
            <a:r>
              <a:rPr lang="en-US" dirty="0" err="1"/>
              <a:t>impulse_response</a:t>
            </a:r>
            <a:r>
              <a:rPr lang="en-US" dirty="0"/>
              <a:t> output</a:t>
            </a:r>
          </a:p>
          <a:p>
            <a:r>
              <a:rPr lang="en-US" dirty="0" err="1"/>
              <a:t>DDR5_DQ_Write_Generic</a:t>
            </a:r>
            <a:endParaRPr lang="en-US" dirty="0"/>
          </a:p>
          <a:p>
            <a:pPr lvl="1"/>
            <a:r>
              <a:rPr lang="en-US" dirty="0"/>
              <a:t>Tx communicates to Rx DFE tap coefficient, and requested BER</a:t>
            </a:r>
          </a:p>
          <a:p>
            <a:pPr lvl="1"/>
            <a:r>
              <a:rPr lang="en-US" dirty="0"/>
              <a:t>Rx communicates to Tx DFE tap indices used, DFE tap coeficients used and metrics from Rx </a:t>
            </a:r>
            <a:r>
              <a:rPr lang="en-US" dirty="0" err="1"/>
              <a:t>impulse_response</a:t>
            </a:r>
            <a:r>
              <a:rPr lang="en-US" dirty="0"/>
              <a:t>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7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Tx Tells the Rx Each Time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562600"/>
          </a:xfrm>
        </p:spPr>
        <p:txBody>
          <a:bodyPr/>
          <a:lstStyle/>
          <a:p>
            <a:pPr marL="997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DDR5_DQ_Write_JEDEC_Tx</a:t>
            </a:r>
            <a:r>
              <a:rPr lang="en-US" sz="2000" dirty="0"/>
              <a:t> 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BER_Requested</a:t>
            </a:r>
            <a:r>
              <a:rPr lang="en-US" dirty="0"/>
              <a:t> </a:t>
            </a:r>
            <a:r>
              <a:rPr lang="en-US" dirty="0" err="1"/>
              <a:t>1.e</a:t>
            </a:r>
            <a:r>
              <a:rPr lang="en-US" dirty="0"/>
              <a:t>-5)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Gain_Register</a:t>
            </a:r>
            <a:r>
              <a:rPr lang="en-US" dirty="0"/>
              <a:t> 4)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VrefDQ_Register</a:t>
            </a:r>
            <a:r>
              <a:rPr lang="en-US" dirty="0"/>
              <a:t> 35)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DFE_Index</a:t>
            </a:r>
            <a:r>
              <a:rPr lang="en-US" dirty="0"/>
              <a:t> (1 4) (2 1) (3 4) (4 3))</a:t>
            </a:r>
          </a:p>
          <a:p>
            <a:pPr marL="997" indent="0">
              <a:buNone/>
            </a:pPr>
            <a:r>
              <a:rPr lang="en-US" dirty="0"/>
              <a:t>)</a:t>
            </a:r>
          </a:p>
          <a:p>
            <a:pPr marL="997" indent="0">
              <a:buNone/>
            </a:pPr>
            <a:endParaRPr lang="en-US" dirty="0"/>
          </a:p>
          <a:p>
            <a:pPr marL="997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DDR5_DQ_Write_Generic_Tx</a:t>
            </a:r>
            <a:r>
              <a:rPr lang="en-US" sz="2000" dirty="0"/>
              <a:t> 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BER_Requested</a:t>
            </a:r>
            <a:r>
              <a:rPr lang="en-US" dirty="0"/>
              <a:t> </a:t>
            </a:r>
            <a:r>
              <a:rPr lang="en-US" dirty="0" err="1"/>
              <a:t>1.e</a:t>
            </a:r>
            <a:r>
              <a:rPr lang="en-US" dirty="0"/>
              <a:t>-5)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Gain_Value</a:t>
            </a:r>
            <a:r>
              <a:rPr lang="en-US" dirty="0"/>
              <a:t> 1.2)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VrefDQ_Value</a:t>
            </a:r>
            <a:r>
              <a:rPr lang="en-US" dirty="0"/>
              <a:t> 0.8)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DFE_Coefficient</a:t>
            </a:r>
            <a:r>
              <a:rPr lang="en-US" dirty="0"/>
              <a:t> (1 -.3) (2 .05) (3 .04) (4 .03))</a:t>
            </a:r>
          </a:p>
          <a:p>
            <a:pPr marL="997" indent="0">
              <a:buNone/>
            </a:pP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23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Rx Tells the Tx Each Time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562600"/>
          </a:xfrm>
        </p:spPr>
        <p:txBody>
          <a:bodyPr/>
          <a:lstStyle/>
          <a:p>
            <a:pPr marL="997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DDR5_DQ_Write_JEDEC_Rx</a:t>
            </a:r>
            <a:r>
              <a:rPr lang="en-US" sz="1600" dirty="0"/>
              <a:t> 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BER_Used</a:t>
            </a:r>
            <a:r>
              <a:rPr lang="en-US" sz="1600" dirty="0"/>
              <a:t> </a:t>
            </a:r>
            <a:r>
              <a:rPr lang="en-US" sz="1600" dirty="0" err="1"/>
              <a:t>1.e</a:t>
            </a:r>
            <a:r>
              <a:rPr lang="en-US" sz="1600" dirty="0"/>
              <a:t>-5)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Gain_Value</a:t>
            </a:r>
            <a:r>
              <a:rPr lang="en-US" sz="1600" dirty="0"/>
              <a:t> 1.2)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VrefDQ_Value</a:t>
            </a:r>
            <a:r>
              <a:rPr lang="en-US" sz="1600" dirty="0"/>
              <a:t> 0.8)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DFE_Index</a:t>
            </a:r>
            <a:r>
              <a:rPr lang="en-US" sz="1600" dirty="0"/>
              <a:t> (1 4) (2 1) (3 4) (4 3))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DFE_Coefficient</a:t>
            </a:r>
            <a:r>
              <a:rPr lang="en-US" sz="1600" dirty="0"/>
              <a:t> (1 -.3) (2 .05) (3 .04) (4 .03))</a:t>
            </a:r>
          </a:p>
          <a:p>
            <a:pPr marL="402044" lvl="1" indent="0">
              <a:buNone/>
            </a:pPr>
            <a:r>
              <a:rPr lang="en-US" sz="1600" dirty="0"/>
              <a:t>(Metric (Height .055)(Width </a:t>
            </a:r>
            <a:r>
              <a:rPr lang="en-US" sz="1600" dirty="0" err="1"/>
              <a:t>120.e</a:t>
            </a:r>
            <a:r>
              <a:rPr lang="en-US" sz="1600" dirty="0"/>
              <a:t>-12)(Area </a:t>
            </a:r>
            <a:r>
              <a:rPr lang="en-US" sz="1600" dirty="0" err="1"/>
              <a:t>5.e</a:t>
            </a:r>
            <a:r>
              <a:rPr lang="en-US" sz="1600" dirty="0"/>
              <a:t>-12)(COM 14.7))</a:t>
            </a:r>
          </a:p>
          <a:p>
            <a:pPr marL="997" indent="0">
              <a:buNone/>
            </a:pPr>
            <a:r>
              <a:rPr lang="en-US" sz="1600" dirty="0"/>
              <a:t>)</a:t>
            </a:r>
          </a:p>
          <a:p>
            <a:pPr marL="997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DDR5_DQ_Write_Generic_Rx</a:t>
            </a:r>
            <a:r>
              <a:rPr lang="en-US" sz="1600" dirty="0"/>
              <a:t> </a:t>
            </a:r>
          </a:p>
          <a:p>
            <a:pPr marL="402044" lvl="1" indent="0">
              <a:buNone/>
            </a:pPr>
            <a:r>
              <a:rPr lang="en-US" sz="1600" dirty="0"/>
              <a:t>(BER_ Used </a:t>
            </a:r>
            <a:r>
              <a:rPr lang="en-US" sz="1600" dirty="0" err="1"/>
              <a:t>1.e</a:t>
            </a:r>
            <a:r>
              <a:rPr lang="en-US" sz="1600" dirty="0"/>
              <a:t>-5)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Gain_Register</a:t>
            </a:r>
            <a:r>
              <a:rPr lang="en-US" sz="1600" dirty="0"/>
              <a:t> 4)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Gain_Value</a:t>
            </a:r>
            <a:r>
              <a:rPr lang="en-US" sz="1600" dirty="0"/>
              <a:t> 1.2)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VrefDQ_Register</a:t>
            </a:r>
            <a:r>
              <a:rPr lang="en-US" sz="1600" dirty="0"/>
              <a:t> 35)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VrefDQ_Value</a:t>
            </a:r>
            <a:r>
              <a:rPr lang="en-US" sz="1600" dirty="0"/>
              <a:t> 0.8)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DFE_Index</a:t>
            </a:r>
            <a:r>
              <a:rPr lang="en-US" sz="1600" dirty="0"/>
              <a:t> (1 4) (2 1) (3 4) (4 3))</a:t>
            </a:r>
          </a:p>
          <a:p>
            <a:pPr marL="402044" lvl="1" indent="0">
              <a:buNone/>
            </a:pPr>
            <a:r>
              <a:rPr lang="en-US" sz="1600" dirty="0"/>
              <a:t>(</a:t>
            </a:r>
            <a:r>
              <a:rPr lang="en-US" sz="1600" dirty="0" err="1"/>
              <a:t>DFE_Coefficient</a:t>
            </a:r>
            <a:r>
              <a:rPr lang="en-US" sz="1600" dirty="0"/>
              <a:t> (1 -.3) (2 .05) (3 .04) (4 .03))</a:t>
            </a:r>
          </a:p>
          <a:p>
            <a:pPr marL="402044" lvl="1" indent="0">
              <a:buNone/>
            </a:pPr>
            <a:r>
              <a:rPr lang="en-US" sz="1600" dirty="0"/>
              <a:t>(Metric (Height .055)(Width </a:t>
            </a:r>
            <a:r>
              <a:rPr lang="en-US" sz="1600" dirty="0" err="1"/>
              <a:t>120.e</a:t>
            </a:r>
            <a:r>
              <a:rPr lang="en-US" sz="1600" dirty="0"/>
              <a:t>-12)(Area </a:t>
            </a:r>
            <a:r>
              <a:rPr lang="en-US" sz="1600" dirty="0" err="1"/>
              <a:t>5e</a:t>
            </a:r>
            <a:r>
              <a:rPr lang="en-US" sz="1600" dirty="0"/>
              <a:t>-12)(COM 14.7))</a:t>
            </a:r>
          </a:p>
          <a:p>
            <a:pPr marL="997" indent="0">
              <a:buNone/>
            </a:pPr>
            <a:r>
              <a:rPr lang="en-US" sz="16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55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8834-3FDA-4D2A-BF75-93E53EC90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1371600"/>
          </a:xfrm>
        </p:spPr>
        <p:txBody>
          <a:bodyPr/>
          <a:lstStyle/>
          <a:p>
            <a:r>
              <a:rPr lang="en-US" dirty="0" err="1"/>
              <a:t>optPulseMetric</a:t>
            </a:r>
            <a:r>
              <a:rPr lang="en-US" dirty="0"/>
              <a:t>: MATLAB Function That Calculates Standard Metrics From A Pulse Response. MathWorks Plans To Put This Algorithm and MATLAB Code In </a:t>
            </a:r>
            <a:r>
              <a:rPr lang="en-US"/>
              <a:t>Public Domain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C719698-4E66-42EB-BB54-A6D3E6CF2F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2799" y="2008870"/>
            <a:ext cx="8712202" cy="472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85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80374-C36D-4C97-8330-1000CF816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0A1AB-C8B1-44C9-9BAB-CBA64F0AE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IBIS has left open how BCI Protocols are:</a:t>
            </a:r>
          </a:p>
          <a:p>
            <a:pPr lvl="1"/>
            <a:r>
              <a:rPr lang="en-US" dirty="0"/>
              <a:t>Published</a:t>
            </a:r>
          </a:p>
          <a:p>
            <a:pPr lvl="1"/>
            <a:r>
              <a:rPr lang="en-US" dirty="0"/>
              <a:t>Approved</a:t>
            </a:r>
          </a:p>
          <a:p>
            <a:pPr lvl="1"/>
            <a:r>
              <a:rPr lang="en-US" dirty="0"/>
              <a:t>Amended</a:t>
            </a:r>
          </a:p>
          <a:p>
            <a:r>
              <a:rPr lang="en-US" dirty="0"/>
              <a:t>I would like to proceed by documenting these two protocols, working out the document in IBIS-ATM, and publishing the document in the Open Forum.</a:t>
            </a:r>
          </a:p>
          <a:p>
            <a:r>
              <a:rPr lang="en-US" dirty="0"/>
              <a:t>The Open Forum will decide if it just “posts” BCI protocols or agree to a mechanism to approve BCI protocols.</a:t>
            </a:r>
          </a:p>
        </p:txBody>
      </p:sp>
    </p:spTree>
    <p:extLst>
      <p:ext uri="{BB962C8B-B14F-4D97-AF65-F5344CB8AC3E}">
        <p14:creationId xmlns:p14="http://schemas.microsoft.com/office/powerpoint/2010/main" val="15313407"/>
      </p:ext>
    </p:extLst>
  </p:cSld>
  <p:clrMapOvr>
    <a:masterClrMapping/>
  </p:clrMapOvr>
</p:sld>
</file>

<file path=ppt/theme/theme1.xml><?xml version="1.0" encoding="utf-8"?>
<a:theme xmlns:a="http://schemas.openxmlformats.org/drawingml/2006/main" name="MW_Public_widescreen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6F5C3A85-E13B-0B47-A520-CAFA75C5D439}" vid="{233173AB-C6A1-5A45-B081-6FA1C2CAE7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E9E787271C7045AEFF8E58F0A8236E" ma:contentTypeVersion="13" ma:contentTypeDescription="Create a new document." ma:contentTypeScope="" ma:versionID="2d23a692b0eb3b50cd985edc9f8b1fdb">
  <xsd:schema xmlns:xsd="http://www.w3.org/2001/XMLSchema" xmlns:xs="http://www.w3.org/2001/XMLSchema" xmlns:p="http://schemas.microsoft.com/office/2006/metadata/properties" xmlns:ns3="24a152e1-44d8-474f-885d-964efc1d445b" xmlns:ns4="2c7589f5-9f0d-448c-b532-b179da2a1a39" targetNamespace="http://schemas.microsoft.com/office/2006/metadata/properties" ma:root="true" ma:fieldsID="1a1d5b1e39067674af99b8a7e89e2c34" ns3:_="" ns4:_="">
    <xsd:import namespace="24a152e1-44d8-474f-885d-964efc1d445b"/>
    <xsd:import namespace="2c7589f5-9f0d-448c-b532-b179da2a1a3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a152e1-44d8-474f-885d-964efc1d44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589f5-9f0d-448c-b532-b179da2a1a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B851B7-D313-4E85-A1E0-5976CFE11EC3}">
  <ds:schemaRefs>
    <ds:schemaRef ds:uri="http://schemas.microsoft.com/office/2006/documentManagement/types"/>
    <ds:schemaRef ds:uri="http://schemas.microsoft.com/office/infopath/2007/PartnerControls"/>
    <ds:schemaRef ds:uri="24a152e1-44d8-474f-885d-964efc1d445b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2c7589f5-9f0d-448c-b532-b179da2a1a3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E573035-DBD5-46FF-A026-571AC4606B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a152e1-44d8-474f-885d-964efc1d445b"/>
    <ds:schemaRef ds:uri="2c7589f5-9f0d-448c-b532-b179da2a1a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1DF2E-245C-45DF-A9A5-EABECEA429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591</TotalTime>
  <Words>622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MW_Public_widescreen</vt:lpstr>
      <vt:lpstr>DDR5_DQ_Write_Protocol (BIRD 147/201)</vt:lpstr>
      <vt:lpstr>General BCI Flow (BIRD 147/201)</vt:lpstr>
      <vt:lpstr>I Am Proposing Two DDR5_DQ_Write Protocols</vt:lpstr>
      <vt:lpstr>What the Tx Tells the Rx Each Time </vt:lpstr>
      <vt:lpstr>What the Rx Tells the Tx Each Time </vt:lpstr>
      <vt:lpstr>optPulseMetric: MATLAB Function That Calculates Standard Metrics From A Pulse Response. MathWorks Plans To Put This Algorithm and MATLAB Code In Public Domain</vt:lpstr>
      <vt:lpstr>Next Steps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1: AMI ACCESSIBILITY</dc:title>
  <dc:creator>Barry Katz</dc:creator>
  <cp:keywords>Version 19.0</cp:keywords>
  <cp:lastModifiedBy>Walter Katz</cp:lastModifiedBy>
  <cp:revision>60</cp:revision>
  <cp:lastPrinted>2020-01-24T03:52:17Z</cp:lastPrinted>
  <dcterms:created xsi:type="dcterms:W3CDTF">2019-12-10T20:43:24Z</dcterms:created>
  <dcterms:modified xsi:type="dcterms:W3CDTF">2020-07-28T20:01:30Z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0x01010052E9E787271C7045AEFF8E58F0A8236E</vt:lpwstr>
  </property>
  <property fmtid="{D5CDD505-2E9C-101B-9397-08002B2CF9AE}" pid="4" name="Order">
    <vt:r8>47491500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</Properties>
</file>